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69" r:id="rId3"/>
    <p:sldId id="268" r:id="rId4"/>
    <p:sldId id="270" r:id="rId5"/>
    <p:sldId id="271" r:id="rId6"/>
    <p:sldId id="272" r:id="rId7"/>
    <p:sldId id="273" r:id="rId8"/>
    <p:sldId id="276" r:id="rId9"/>
    <p:sldId id="278" r:id="rId10"/>
    <p:sldId id="277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napToGrid="0" snapToObjects="1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BB9-5C92-CA40-83CA-80A06B838732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F1FB2-EE6D-CD46-9B81-139C24B2A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26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BB9-5C92-CA40-83CA-80A06B838732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F1FB2-EE6D-CD46-9B81-139C24B2A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35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BB9-5C92-CA40-83CA-80A06B838732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F1FB2-EE6D-CD46-9B81-139C24B2A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69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BB9-5C92-CA40-83CA-80A06B838732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F1FB2-EE6D-CD46-9B81-139C24B2A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3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BB9-5C92-CA40-83CA-80A06B838732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F1FB2-EE6D-CD46-9B81-139C24B2A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4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BB9-5C92-CA40-83CA-80A06B838732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F1FB2-EE6D-CD46-9B81-139C24B2A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0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BB9-5C92-CA40-83CA-80A06B838732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F1FB2-EE6D-CD46-9B81-139C24B2A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7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BB9-5C92-CA40-83CA-80A06B838732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F1FB2-EE6D-CD46-9B81-139C24B2A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8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BB9-5C92-CA40-83CA-80A06B838732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F1FB2-EE6D-CD46-9B81-139C24B2A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9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BB9-5C92-CA40-83CA-80A06B838732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F1FB2-EE6D-CD46-9B81-139C24B2A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7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BB9-5C92-CA40-83CA-80A06B838732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F1FB2-EE6D-CD46-9B81-139C24B2A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89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B6BB9-5C92-CA40-83CA-80A06B838732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F1FB2-EE6D-CD46-9B81-139C24B2A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4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HRS-V20-PPT-title-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72381"/>
            <a:ext cx="7772400" cy="1029322"/>
          </a:xfrm>
        </p:spPr>
        <p:txBody>
          <a:bodyPr>
            <a:normAutofit fontScale="90000"/>
          </a:bodyPr>
          <a:lstStyle/>
          <a:p>
            <a:r>
              <a:rPr lang="en-US" sz="3600" b="1" dirty="0" err="1">
                <a:latin typeface="Arial"/>
                <a:cs typeface="Arial"/>
              </a:rPr>
              <a:t>Finasteride</a:t>
            </a:r>
            <a:r>
              <a:rPr lang="en-US" sz="3600" b="1" dirty="0">
                <a:latin typeface="Arial"/>
                <a:cs typeface="Arial"/>
              </a:rPr>
              <a:t> Use for Trans Patients Undergoing Hair Restoration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1499" y="3034627"/>
            <a:ext cx="3552599" cy="607785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solidFill>
                  <a:schemeClr val="tx1"/>
                </a:solidFill>
                <a:latin typeface="Arial"/>
                <a:cs typeface="Arial"/>
              </a:rPr>
              <a:t>Christine M. Shaver, M.D.</a:t>
            </a:r>
            <a:br>
              <a:rPr lang="en-US" sz="1600" dirty="0">
                <a:latin typeface="Arial"/>
                <a:cs typeface="Arial"/>
              </a:rPr>
            </a:br>
            <a:endParaRPr lang="en-US" sz="1600" dirty="0">
              <a:latin typeface="Arial"/>
              <a:cs typeface="Arial"/>
            </a:endParaRPr>
          </a:p>
        </p:txBody>
      </p:sp>
      <p:pic>
        <p:nvPicPr>
          <p:cNvPr id="6" name="Picture 5" descr="BM_LH_logo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22608" r="56128" b="13499"/>
          <a:stretch/>
        </p:blipFill>
        <p:spPr bwMode="auto">
          <a:xfrm>
            <a:off x="1064729" y="3457303"/>
            <a:ext cx="2866141" cy="5383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406886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09"/>
    </mc:Choice>
    <mc:Fallback xmlns="">
      <p:transition spd="slow" advTm="1710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SHRS-V20-PPT-bod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7339" y="2176680"/>
            <a:ext cx="8229600" cy="79014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/>
                <a:cs typeface="Arial"/>
              </a:rPr>
              <a:t>Thank You!</a:t>
            </a:r>
          </a:p>
        </p:txBody>
      </p:sp>
      <p:pic>
        <p:nvPicPr>
          <p:cNvPr id="6" name="flying 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2360694"/>
            <a:ext cx="5665076" cy="1006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6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SHRS-V20-PPT-bod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9014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/>
                <a:cs typeface="Arial"/>
              </a:rPr>
              <a:t>Disclosure of Relevant Financial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667571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latin typeface="Arial"/>
                <a:cs typeface="Arial"/>
              </a:rPr>
              <a:t>“I have no relevant financial relationships or conflicts of interest to declare”</a:t>
            </a:r>
          </a:p>
        </p:txBody>
      </p:sp>
    </p:spTree>
    <p:extLst>
      <p:ext uri="{BB962C8B-B14F-4D97-AF65-F5344CB8AC3E}">
        <p14:creationId xmlns:p14="http://schemas.microsoft.com/office/powerpoint/2010/main" val="73835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37"/>
    </mc:Choice>
    <mc:Fallback xmlns="">
      <p:transition spd="slow" advTm="1233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SHRS-V20-PPT-bod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90140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Arial"/>
                <a:cs typeface="Arial"/>
              </a:rPr>
              <a:t>Trans Patients </a:t>
            </a:r>
            <a:r>
              <a:rPr lang="mr-IN" sz="2800" b="1" dirty="0">
                <a:latin typeface="Arial"/>
                <a:cs typeface="Arial"/>
              </a:rPr>
              <a:t>–</a:t>
            </a:r>
            <a:r>
              <a:rPr lang="en-US" sz="2800" b="1" dirty="0">
                <a:latin typeface="Arial"/>
                <a:cs typeface="Arial"/>
              </a:rPr>
              <a:t> A Unique Group with Potential for Benefit from Finasteride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7999"/>
            <a:ext cx="8229600" cy="328511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/>
                <a:cs typeface="Arial"/>
              </a:rPr>
              <a:t>Most trans pts presenting are M </a:t>
            </a:r>
            <a:r>
              <a:rPr lang="en-US" sz="2000" dirty="0">
                <a:latin typeface="Arial"/>
                <a:cs typeface="Arial"/>
                <a:sym typeface="Wingdings"/>
              </a:rPr>
              <a:t> F, wanting feminine hairlines (focus of this talk)</a:t>
            </a:r>
            <a:endParaRPr lang="en-US" sz="1600" dirty="0">
              <a:latin typeface="Arial"/>
              <a:cs typeface="Arial"/>
              <a:sym typeface="Wingdings"/>
            </a:endParaRPr>
          </a:p>
          <a:p>
            <a:r>
              <a:rPr lang="en-US" sz="2000" dirty="0">
                <a:latin typeface="Arial"/>
                <a:cs typeface="Arial"/>
                <a:sym typeface="Wingdings"/>
              </a:rPr>
              <a:t>Have male donor hair (back/sides) with good stability (DHT resistant)</a:t>
            </a:r>
          </a:p>
          <a:p>
            <a:r>
              <a:rPr lang="en-US" sz="2000" dirty="0">
                <a:latin typeface="Arial"/>
                <a:cs typeface="Arial"/>
                <a:sym typeface="Wingdings"/>
              </a:rPr>
              <a:t>Less risk for genetic thinning with chemical or physical castration</a:t>
            </a:r>
          </a:p>
          <a:p>
            <a:r>
              <a:rPr lang="en-US" sz="2000" dirty="0">
                <a:latin typeface="Arial"/>
                <a:cs typeface="Arial"/>
                <a:sym typeface="Wingdings"/>
              </a:rPr>
              <a:t>Hairline readily improved to feminine shape</a:t>
            </a:r>
          </a:p>
          <a:p>
            <a:r>
              <a:rPr lang="en-US" sz="2000" dirty="0">
                <a:latin typeface="Arial"/>
                <a:cs typeface="Arial"/>
                <a:sym typeface="Wingdings"/>
              </a:rPr>
              <a:t>Understand transformation is a process and amenable to two procedures for higher density</a:t>
            </a:r>
          </a:p>
          <a:p>
            <a:r>
              <a:rPr lang="en-US" sz="2000" dirty="0">
                <a:latin typeface="Arial"/>
                <a:cs typeface="Arial"/>
                <a:sym typeface="Wingdings"/>
              </a:rPr>
              <a:t>Insurance coverage (</a:t>
            </a:r>
            <a:r>
              <a:rPr lang="en-US" sz="2000" dirty="0" err="1">
                <a:latin typeface="Arial"/>
                <a:cs typeface="Arial"/>
                <a:sym typeface="Wingdings"/>
              </a:rPr>
              <a:t>Amida</a:t>
            </a:r>
            <a:r>
              <a:rPr lang="en-US" sz="2000" dirty="0">
                <a:latin typeface="Arial"/>
                <a:cs typeface="Arial"/>
                <a:sym typeface="Wingdings"/>
              </a:rPr>
              <a:t> Care – Medicaid)</a:t>
            </a:r>
          </a:p>
          <a:p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4378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SHRS-V20-PPT-bod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9014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/>
                <a:cs typeface="Arial"/>
              </a:rPr>
              <a:t>Understanding the Medical </a:t>
            </a:r>
            <a:r>
              <a:rPr lang="en-US" sz="2800" b="1" dirty="0" err="1">
                <a:latin typeface="Arial"/>
                <a:cs typeface="Arial"/>
              </a:rPr>
              <a:t>Hx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9765"/>
            <a:ext cx="8229600" cy="3696588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latin typeface="Arial"/>
                <a:cs typeface="Arial"/>
              </a:rPr>
              <a:t>Physical (removal of gonads) vs. Chemical castration </a:t>
            </a:r>
          </a:p>
          <a:p>
            <a:r>
              <a:rPr lang="en-US" sz="2000" dirty="0">
                <a:latin typeface="Arial"/>
                <a:cs typeface="Arial"/>
              </a:rPr>
              <a:t>Complex hormonal meds: need to know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Estrogens (oral, sublingual, transdermal, intramuscular, subcutaneous)</a:t>
            </a:r>
          </a:p>
          <a:p>
            <a:pPr lvl="2"/>
            <a:r>
              <a:rPr lang="en-US" sz="1200" dirty="0">
                <a:latin typeface="Arial"/>
                <a:cs typeface="Arial"/>
              </a:rPr>
              <a:t>Lower serum testosterone / raise estradiol </a:t>
            </a:r>
          </a:p>
          <a:p>
            <a:pPr lvl="2"/>
            <a:r>
              <a:rPr lang="en-US" sz="1200" dirty="0">
                <a:latin typeface="Arial"/>
                <a:cs typeface="Arial"/>
              </a:rPr>
              <a:t>Gives secondary sex characteristics (breast growth, soft skin, dec muscle mass, female fat </a:t>
            </a:r>
            <a:r>
              <a:rPr lang="en-US" sz="1200" dirty="0" err="1">
                <a:latin typeface="Arial"/>
                <a:cs typeface="Arial"/>
              </a:rPr>
              <a:t>distrib</a:t>
            </a:r>
            <a:r>
              <a:rPr lang="en-US" sz="1200" dirty="0">
                <a:latin typeface="Arial"/>
                <a:cs typeface="Arial"/>
              </a:rPr>
              <a:t>.)</a:t>
            </a:r>
          </a:p>
          <a:p>
            <a:pPr lvl="2"/>
            <a:r>
              <a:rPr lang="en-US" sz="1200" dirty="0">
                <a:latin typeface="Arial"/>
                <a:cs typeface="Arial"/>
              </a:rPr>
              <a:t>Can cause testicular/penile atrophy (erectile dysfunction/infertility); decreased libido</a:t>
            </a:r>
          </a:p>
          <a:p>
            <a:pPr lvl="2"/>
            <a:r>
              <a:rPr lang="en-US" sz="1200" dirty="0">
                <a:latin typeface="Arial"/>
                <a:cs typeface="Arial"/>
              </a:rPr>
              <a:t>Estrogens can reverse male pattern baldness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Anti-androgens (spironolactone, </a:t>
            </a:r>
            <a:r>
              <a:rPr lang="en-US" sz="1600" dirty="0" err="1">
                <a:latin typeface="Arial"/>
                <a:cs typeface="Arial"/>
              </a:rPr>
              <a:t>flutamide</a:t>
            </a:r>
            <a:r>
              <a:rPr lang="en-US" sz="1600" dirty="0">
                <a:latin typeface="Arial"/>
                <a:cs typeface="Arial"/>
              </a:rPr>
              <a:t>, </a:t>
            </a:r>
            <a:r>
              <a:rPr lang="en-US" sz="1600" dirty="0" err="1">
                <a:latin typeface="Arial"/>
                <a:cs typeface="Arial"/>
              </a:rPr>
              <a:t>finasteride</a:t>
            </a:r>
            <a:r>
              <a:rPr lang="en-US" sz="1600" dirty="0">
                <a:latin typeface="Arial"/>
                <a:cs typeface="Arial"/>
              </a:rPr>
              <a:t>)</a:t>
            </a:r>
          </a:p>
          <a:p>
            <a:pPr lvl="2"/>
            <a:r>
              <a:rPr lang="en-US" sz="1200" dirty="0">
                <a:latin typeface="Arial"/>
                <a:cs typeface="Arial"/>
              </a:rPr>
              <a:t>Blocks effects of testosterone (decreased erectile function)</a:t>
            </a:r>
          </a:p>
          <a:p>
            <a:pPr lvl="2"/>
            <a:r>
              <a:rPr lang="en-US" sz="1200" dirty="0">
                <a:latin typeface="Arial"/>
                <a:cs typeface="Arial"/>
              </a:rPr>
              <a:t>Slows genetic thinning</a:t>
            </a:r>
          </a:p>
          <a:p>
            <a:pPr lvl="1"/>
            <a:r>
              <a:rPr lang="en-US" sz="1600" dirty="0" err="1">
                <a:latin typeface="Arial"/>
                <a:cs typeface="Arial"/>
              </a:rPr>
              <a:t>GnRH</a:t>
            </a:r>
            <a:r>
              <a:rPr lang="en-US" sz="1600" dirty="0">
                <a:latin typeface="Arial"/>
                <a:cs typeface="Arial"/>
              </a:rPr>
              <a:t> agonists (Lupron)</a:t>
            </a:r>
          </a:p>
          <a:p>
            <a:pPr lvl="2"/>
            <a:r>
              <a:rPr lang="en-US" sz="1200" dirty="0">
                <a:latin typeface="Arial"/>
                <a:cs typeface="Arial"/>
              </a:rPr>
              <a:t>Intramuscular every few months/$$$; blocks total testosterone</a:t>
            </a:r>
          </a:p>
          <a:p>
            <a:pPr lvl="1"/>
            <a:r>
              <a:rPr lang="en-US" sz="1600" dirty="0" err="1">
                <a:latin typeface="Arial"/>
                <a:cs typeface="Arial"/>
              </a:rPr>
              <a:t>Progesterones</a:t>
            </a:r>
            <a:endParaRPr lang="en-US" sz="1600" dirty="0">
              <a:latin typeface="Arial"/>
              <a:cs typeface="Arial"/>
            </a:endParaRPr>
          </a:p>
          <a:p>
            <a:pPr lvl="2"/>
            <a:r>
              <a:rPr lang="en-US" sz="1200" dirty="0">
                <a:latin typeface="Arial"/>
                <a:cs typeface="Arial"/>
              </a:rPr>
              <a:t>Activate androgen receptors slightly; can improve mood/libido</a:t>
            </a:r>
          </a:p>
          <a:p>
            <a:pPr lvl="2"/>
            <a:r>
              <a:rPr lang="en-US" sz="1200" dirty="0">
                <a:latin typeface="Arial"/>
                <a:cs typeface="Arial"/>
              </a:rPr>
              <a:t>Breast growth via weight gain</a:t>
            </a:r>
          </a:p>
          <a:p>
            <a:pPr lvl="2"/>
            <a:endParaRPr lang="en-US" sz="400" dirty="0">
              <a:latin typeface="Arial"/>
              <a:cs typeface="Arial"/>
            </a:endParaRPr>
          </a:p>
          <a:p>
            <a:pPr lvl="2"/>
            <a:endParaRPr lang="en-US" sz="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1064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SHRS-V20-PPT-bod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9014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/>
                <a:cs typeface="Arial"/>
              </a:rPr>
              <a:t>Testosterone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6119"/>
            <a:ext cx="8296102" cy="3359750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latin typeface="Arial"/>
                <a:cs typeface="Arial"/>
              </a:rPr>
              <a:t>The normal </a:t>
            </a:r>
            <a:r>
              <a:rPr lang="en-US" sz="2000" i="1" dirty="0">
                <a:latin typeface="Arial"/>
                <a:cs typeface="Arial"/>
              </a:rPr>
              <a:t>female</a:t>
            </a:r>
            <a:r>
              <a:rPr lang="en-US" sz="2000" dirty="0">
                <a:latin typeface="Arial"/>
                <a:cs typeface="Arial"/>
              </a:rPr>
              <a:t> serum total testosterone is 15-70 ng/dL</a:t>
            </a:r>
          </a:p>
          <a:p>
            <a:r>
              <a:rPr lang="en-US" sz="2000" dirty="0">
                <a:latin typeface="Arial"/>
                <a:cs typeface="Arial"/>
              </a:rPr>
              <a:t>Goal: 15-25 range. Pts need some T / do not want goal to be ‘zero’ T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If zero T: sluggish, sex drive plummets, mood low</a:t>
            </a:r>
          </a:p>
          <a:p>
            <a:r>
              <a:rPr lang="en-US" sz="2000" dirty="0">
                <a:latin typeface="Arial"/>
                <a:cs typeface="Arial"/>
              </a:rPr>
              <a:t>Can be achieved w/castration or combos of hormonal meds</a:t>
            </a:r>
          </a:p>
          <a:p>
            <a:r>
              <a:rPr lang="en-US" sz="2000" dirty="0" err="1">
                <a:latin typeface="Arial"/>
                <a:cs typeface="Arial"/>
                <a:sym typeface="Wingdings"/>
              </a:rPr>
              <a:t>Finasteride</a:t>
            </a:r>
            <a:r>
              <a:rPr lang="en-US" sz="2000" dirty="0">
                <a:latin typeface="Arial"/>
                <a:cs typeface="Arial"/>
                <a:sym typeface="Wingdings"/>
              </a:rPr>
              <a:t> increases circulating testosterones by 8-10%</a:t>
            </a:r>
          </a:p>
          <a:p>
            <a:pPr lvl="1"/>
            <a:r>
              <a:rPr lang="en-US" sz="1600" dirty="0">
                <a:latin typeface="Arial"/>
                <a:cs typeface="Arial"/>
                <a:sym typeface="Wingdings"/>
              </a:rPr>
              <a:t>Testosterone increases, but effect is prevented by blocking DHT (important for the scalp and hair loss)</a:t>
            </a:r>
          </a:p>
          <a:p>
            <a:r>
              <a:rPr lang="en-US" sz="2000" dirty="0">
                <a:latin typeface="Arial"/>
                <a:cs typeface="Arial"/>
                <a:sym typeface="Wingdings"/>
              </a:rPr>
              <a:t>Patients will say “I have zero testosterone” given castration/meds</a:t>
            </a:r>
          </a:p>
          <a:p>
            <a:pPr lvl="1"/>
            <a:r>
              <a:rPr lang="en-US" sz="1600" dirty="0">
                <a:latin typeface="Arial"/>
                <a:cs typeface="Arial"/>
                <a:sym typeface="Wingdings"/>
              </a:rPr>
              <a:t>Is it actually zero? Probably not.</a:t>
            </a:r>
          </a:p>
          <a:p>
            <a:pPr lvl="1"/>
            <a:r>
              <a:rPr lang="en-US" sz="1600" dirty="0">
                <a:latin typeface="Arial"/>
                <a:cs typeface="Arial"/>
                <a:sym typeface="Wingdings"/>
              </a:rPr>
              <a:t>Sources also exist from adrenals</a:t>
            </a:r>
            <a:r>
              <a:rPr lang="mr-IN" sz="1600" dirty="0">
                <a:latin typeface="Arial"/>
                <a:cs typeface="Arial"/>
                <a:sym typeface="Wingdings"/>
              </a:rPr>
              <a:t>…</a:t>
            </a:r>
            <a:r>
              <a:rPr lang="en-US" sz="1600" dirty="0">
                <a:latin typeface="Arial"/>
                <a:cs typeface="Arial"/>
                <a:sym typeface="Wingdings"/>
              </a:rPr>
              <a:t>still causes thinning especially in very genetically sensitive individuals to hair loss</a:t>
            </a:r>
          </a:p>
          <a:p>
            <a:endParaRPr lang="en-US" sz="2000" dirty="0">
              <a:latin typeface="Arial"/>
              <a:cs typeface="Arial"/>
              <a:sym typeface="Wingdings"/>
            </a:endParaRPr>
          </a:p>
          <a:p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1064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SHRS-V20-PPT-bod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18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9014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/>
                <a:cs typeface="Arial"/>
              </a:rPr>
              <a:t>How to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585"/>
            <a:ext cx="8229600" cy="3285113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>
                <a:latin typeface="Arial"/>
                <a:cs typeface="Arial"/>
              </a:rPr>
              <a:t>Should we check testosterone levels? DHT levels?</a:t>
            </a:r>
          </a:p>
          <a:p>
            <a:r>
              <a:rPr lang="en-US" sz="2000" dirty="0">
                <a:latin typeface="Arial"/>
                <a:cs typeface="Arial"/>
              </a:rPr>
              <a:t>Easier than that: focus on the clinical exam!</a:t>
            </a:r>
          </a:p>
          <a:p>
            <a:r>
              <a:rPr lang="en-US" sz="2000" dirty="0">
                <a:latin typeface="Arial"/>
                <a:cs typeface="Arial"/>
                <a:sym typeface="Wingdings"/>
              </a:rPr>
              <a:t>Consider </a:t>
            </a:r>
            <a:r>
              <a:rPr lang="en-US" sz="2000" dirty="0" err="1">
                <a:latin typeface="Arial"/>
                <a:cs typeface="Arial"/>
                <a:sym typeface="Wingdings"/>
              </a:rPr>
              <a:t>finasteride</a:t>
            </a:r>
            <a:r>
              <a:rPr lang="en-US" sz="2000" dirty="0">
                <a:latin typeface="Arial"/>
                <a:cs typeface="Arial"/>
                <a:sym typeface="Wingdings"/>
              </a:rPr>
              <a:t> if:</a:t>
            </a:r>
          </a:p>
          <a:p>
            <a:pPr lvl="1"/>
            <a:r>
              <a:rPr lang="en-US" sz="1600" dirty="0">
                <a:latin typeface="Arial"/>
                <a:cs typeface="Arial"/>
                <a:sym typeface="Wingdings"/>
              </a:rPr>
              <a:t>Presenting with thinning already </a:t>
            </a:r>
          </a:p>
          <a:p>
            <a:pPr lvl="1"/>
            <a:r>
              <a:rPr lang="en-US" sz="1600" dirty="0">
                <a:latin typeface="Arial"/>
                <a:cs typeface="Arial"/>
                <a:sym typeface="Wingdings"/>
              </a:rPr>
              <a:t>Strong family history of thinning</a:t>
            </a:r>
          </a:p>
          <a:p>
            <a:pPr lvl="1"/>
            <a:r>
              <a:rPr lang="en-US" sz="1600" dirty="0">
                <a:latin typeface="Arial"/>
                <a:cs typeface="Arial"/>
                <a:sym typeface="Wingdings"/>
              </a:rPr>
              <a:t>Thin, fine hair</a:t>
            </a:r>
            <a:endParaRPr lang="en-US" sz="1200" dirty="0">
              <a:latin typeface="Arial"/>
              <a:cs typeface="Arial"/>
              <a:sym typeface="Wingdings"/>
            </a:endParaRPr>
          </a:p>
          <a:p>
            <a:r>
              <a:rPr lang="en-US" sz="2000" dirty="0">
                <a:latin typeface="Arial"/>
                <a:cs typeface="Arial"/>
                <a:sym typeface="Wingdings"/>
              </a:rPr>
              <a:t>Caution against finasteride if:</a:t>
            </a:r>
          </a:p>
          <a:p>
            <a:pPr lvl="1"/>
            <a:r>
              <a:rPr lang="en-US" sz="1600" dirty="0">
                <a:latin typeface="Arial"/>
                <a:cs typeface="Arial"/>
                <a:sym typeface="Wingdings"/>
              </a:rPr>
              <a:t>Any evidence of prior sexual dysfunction, depression, psych disturbances (esp. OCD, panic disorder, anxiety, depression, hypochondriasis)</a:t>
            </a:r>
          </a:p>
          <a:p>
            <a:pPr lvl="1"/>
            <a:r>
              <a:rPr lang="en-US" sz="1600" dirty="0">
                <a:latin typeface="Arial"/>
                <a:cs typeface="Arial"/>
                <a:sym typeface="Wingdings"/>
              </a:rPr>
              <a:t>Patient has hesitations about medicine</a:t>
            </a:r>
          </a:p>
          <a:p>
            <a:pPr lvl="0"/>
            <a:r>
              <a:rPr lang="en-US" sz="2100" dirty="0">
                <a:solidFill>
                  <a:prstClr val="black"/>
                </a:solidFill>
                <a:latin typeface="Arial"/>
                <a:cs typeface="Arial"/>
                <a:sym typeface="Wingdings"/>
              </a:rPr>
              <a:t>Consider </a:t>
            </a:r>
            <a:r>
              <a:rPr lang="en-US" sz="2100" dirty="0" err="1">
                <a:solidFill>
                  <a:prstClr val="black"/>
                </a:solidFill>
                <a:latin typeface="Arial"/>
                <a:cs typeface="Arial"/>
                <a:sym typeface="Wingdings"/>
              </a:rPr>
              <a:t>minoxidil</a:t>
            </a:r>
            <a:r>
              <a:rPr lang="en-US" sz="2100" dirty="0">
                <a:solidFill>
                  <a:prstClr val="black"/>
                </a:solidFill>
                <a:latin typeface="Arial"/>
                <a:cs typeface="Arial"/>
                <a:sym typeface="Wingdings"/>
              </a:rPr>
              <a:t> in all patients (w/ or w/o finasteride)</a:t>
            </a:r>
          </a:p>
          <a:p>
            <a:pPr lvl="1"/>
            <a:r>
              <a:rPr lang="en-US" sz="1600" dirty="0">
                <a:solidFill>
                  <a:prstClr val="black"/>
                </a:solidFill>
                <a:latin typeface="Arial"/>
                <a:cs typeface="Arial"/>
                <a:sym typeface="Wingdings"/>
              </a:rPr>
              <a:t>Gives some additional stability to existing hair</a:t>
            </a:r>
          </a:p>
          <a:p>
            <a:pPr lvl="1"/>
            <a:r>
              <a:rPr lang="en-US" sz="1600" dirty="0">
                <a:solidFill>
                  <a:prstClr val="black"/>
                </a:solidFill>
                <a:latin typeface="Arial"/>
                <a:cs typeface="Arial"/>
                <a:sym typeface="Wingdings"/>
              </a:rPr>
              <a:t>Lower systemic risks than F (main SE is local irritation)</a:t>
            </a:r>
          </a:p>
          <a:p>
            <a:pPr lvl="1"/>
            <a:r>
              <a:rPr lang="en-US" sz="1600" dirty="0">
                <a:solidFill>
                  <a:prstClr val="black"/>
                </a:solidFill>
                <a:latin typeface="Arial"/>
                <a:cs typeface="Arial"/>
                <a:sym typeface="Wingdings"/>
              </a:rPr>
              <a:t>Downside is facial hair growth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1064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SHRS-V20-PPT-bod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9014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/>
                <a:cs typeface="Arial"/>
              </a:rPr>
              <a:t>Downsides of Starting </a:t>
            </a:r>
            <a:r>
              <a:rPr lang="en-US" sz="2800" b="1" dirty="0" err="1">
                <a:latin typeface="Arial"/>
                <a:cs typeface="Arial"/>
              </a:rPr>
              <a:t>Finasteride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7999"/>
            <a:ext cx="8229600" cy="328511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/>
                <a:cs typeface="Arial"/>
              </a:rPr>
              <a:t>Risk of sexual dysfunction side effects, depression, cognitive changes and post finasteride syndrome 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Note: Non-castrated trans women sometimes still use/want erectile function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Possible higher risk for decreased libido given lower overall starting T levels</a:t>
            </a:r>
          </a:p>
          <a:p>
            <a:r>
              <a:rPr lang="en-US" sz="2000" dirty="0">
                <a:latin typeface="Arial"/>
                <a:cs typeface="Arial"/>
              </a:rPr>
              <a:t>Theoretical risk for breast lumps and potential cancer in patient on estrogens w/more breast tissue present</a:t>
            </a:r>
          </a:p>
          <a:p>
            <a:pPr marL="0" indent="0">
              <a:buNone/>
            </a:pPr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  <a:sym typeface="Wingdings"/>
            </a:endParaRPr>
          </a:p>
          <a:p>
            <a:pPr marL="0" indent="0">
              <a:buNone/>
            </a:pPr>
            <a:endParaRPr lang="en-US" sz="2000" dirty="0">
              <a:latin typeface="Arial"/>
              <a:cs typeface="Arial"/>
              <a:sym typeface="Wingdings"/>
            </a:endParaRPr>
          </a:p>
          <a:p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1064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SHRS-V20-PPT-bod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9014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/>
                <a:cs typeface="Arial"/>
              </a:rPr>
              <a:t>Benefits of Starting </a:t>
            </a:r>
            <a:r>
              <a:rPr lang="en-US" sz="2800" b="1" dirty="0" err="1">
                <a:latin typeface="Arial"/>
                <a:cs typeface="Arial"/>
              </a:rPr>
              <a:t>Finasteride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7057"/>
            <a:ext cx="8229600" cy="328511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/>
                <a:cs typeface="Arial"/>
              </a:rPr>
              <a:t>Decreased risk for future hair loss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Raises T slightly but blocks effects in DHT hormone-sensitive tissues</a:t>
            </a:r>
          </a:p>
          <a:p>
            <a:r>
              <a:rPr lang="en-US" sz="2000" dirty="0">
                <a:latin typeface="Arial"/>
                <a:cs typeface="Arial"/>
                <a:sym typeface="Wingdings"/>
              </a:rPr>
              <a:t>Side effects uncommon and reversible in most</a:t>
            </a:r>
          </a:p>
          <a:p>
            <a:r>
              <a:rPr lang="en-US" sz="2000" dirty="0">
                <a:latin typeface="Arial"/>
                <a:cs typeface="Arial"/>
                <a:sym typeface="Wingdings"/>
              </a:rPr>
              <a:t>Possible gynecomastia / increased breast growth</a:t>
            </a:r>
          </a:p>
          <a:p>
            <a:r>
              <a:rPr lang="en-US" sz="2000" dirty="0">
                <a:latin typeface="Arial"/>
                <a:cs typeface="Arial"/>
                <a:sym typeface="Wingdings"/>
              </a:rPr>
              <a:t>Decrease secondary hair growth; benefit for women</a:t>
            </a:r>
          </a:p>
          <a:p>
            <a:pPr marL="457200" lvl="1" indent="0">
              <a:buNone/>
            </a:pPr>
            <a:endParaRPr lang="en-US" sz="1600" dirty="0">
              <a:latin typeface="Arial"/>
              <a:cs typeface="Arial"/>
              <a:sym typeface="Wingdings"/>
            </a:endParaRPr>
          </a:p>
          <a:p>
            <a:pPr marL="0" indent="0">
              <a:buNone/>
            </a:pPr>
            <a:endParaRPr lang="en-US" sz="2000" dirty="0">
              <a:latin typeface="Arial"/>
              <a:cs typeface="Arial"/>
              <a:sym typeface="Wingdings"/>
            </a:endParaRPr>
          </a:p>
          <a:p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6899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SHRS-V20-PPT-bod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93"/>
            <a:ext cx="8229600" cy="79014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/>
                <a:cs typeface="Arial"/>
              </a:rPr>
              <a:t>Benefits of Starting </a:t>
            </a:r>
            <a:r>
              <a:rPr lang="en-US" sz="2800" b="1" dirty="0" err="1">
                <a:latin typeface="Arial"/>
                <a:cs typeface="Arial"/>
              </a:rPr>
              <a:t>Finasteride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68" y="823726"/>
            <a:ext cx="8229600" cy="328511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/>
                <a:cs typeface="Arial"/>
                <a:sym typeface="Wingdings"/>
              </a:rPr>
              <a:t>Less need for additional corrective hair transplants </a:t>
            </a:r>
            <a:r>
              <a:rPr lang="en-US" sz="2000">
                <a:latin typeface="Arial"/>
                <a:cs typeface="Arial"/>
                <a:sym typeface="Wingdings"/>
              </a:rPr>
              <a:t>in the future</a:t>
            </a:r>
            <a:endParaRPr lang="en-US" sz="2000" dirty="0">
              <a:latin typeface="Arial"/>
              <a:cs typeface="Arial"/>
              <a:sym typeface="Wingdings"/>
            </a:endParaRPr>
          </a:p>
          <a:p>
            <a:r>
              <a:rPr lang="en-US" sz="2000" dirty="0">
                <a:latin typeface="Arial"/>
                <a:cs typeface="Arial"/>
                <a:sym typeface="Wingdings"/>
              </a:rPr>
              <a:t>Can be aggressive with transplant and designing a feminine hairline</a:t>
            </a:r>
          </a:p>
          <a:p>
            <a:pPr lvl="1"/>
            <a:r>
              <a:rPr lang="en-US" sz="1600" dirty="0">
                <a:latin typeface="Arial"/>
                <a:cs typeface="Arial"/>
                <a:sym typeface="Wingdings"/>
              </a:rPr>
              <a:t>Female hairlines may only need 2 procedures</a:t>
            </a:r>
          </a:p>
          <a:p>
            <a:pPr lvl="1"/>
            <a:r>
              <a:rPr lang="en-US" sz="1600" dirty="0">
                <a:latin typeface="Arial"/>
                <a:cs typeface="Arial"/>
                <a:sym typeface="Wingdings"/>
              </a:rPr>
              <a:t>Temples, which require a significant number of grafts, can be transplanted</a:t>
            </a:r>
          </a:p>
          <a:p>
            <a:pPr lvl="1"/>
            <a:r>
              <a:rPr lang="en-US" sz="1600" dirty="0">
                <a:latin typeface="Arial"/>
                <a:cs typeface="Arial"/>
                <a:sym typeface="Wingdings"/>
              </a:rPr>
              <a:t>Can achieve the fullest possible look</a:t>
            </a:r>
          </a:p>
          <a:p>
            <a:pPr marL="457200" lvl="1" indent="0">
              <a:buNone/>
            </a:pPr>
            <a:endParaRPr lang="en-US" sz="1600" dirty="0">
              <a:latin typeface="Arial"/>
              <a:cs typeface="Arial"/>
              <a:sym typeface="Wingdings"/>
            </a:endParaRPr>
          </a:p>
          <a:p>
            <a:pPr marL="0" indent="0">
              <a:buNone/>
            </a:pPr>
            <a:endParaRPr lang="en-US" sz="2000" dirty="0">
              <a:latin typeface="Arial"/>
              <a:cs typeface="Arial"/>
              <a:sym typeface="Wingdings"/>
            </a:endParaRPr>
          </a:p>
          <a:p>
            <a:endParaRPr lang="en-US" sz="20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847" y="2728934"/>
            <a:ext cx="5601270" cy="241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80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635</Words>
  <Application>Microsoft Office PowerPoint</Application>
  <PresentationFormat>On-screen Show (16:9)</PresentationFormat>
  <Paragraphs>73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Finasteride Use for Trans Patients Undergoing Hair Restoration</vt:lpstr>
      <vt:lpstr>Disclosure of Relevant Financial Relationships</vt:lpstr>
      <vt:lpstr>Trans Patients – A Unique Group with Potential for Benefit from Finasteride</vt:lpstr>
      <vt:lpstr>Understanding the Medical Hx</vt:lpstr>
      <vt:lpstr>Testosterone Goals</vt:lpstr>
      <vt:lpstr>How to Approach</vt:lpstr>
      <vt:lpstr>Downsides of Starting Finasteride</vt:lpstr>
      <vt:lpstr>Benefits of Starting Finasteride</vt:lpstr>
      <vt:lpstr>Benefits of Starting Finasteride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Dawn HollerWisher</dc:creator>
  <cp:lastModifiedBy>Mikhail Bell</cp:lastModifiedBy>
  <cp:revision>61</cp:revision>
  <dcterms:created xsi:type="dcterms:W3CDTF">2020-08-01T04:36:14Z</dcterms:created>
  <dcterms:modified xsi:type="dcterms:W3CDTF">2020-12-11T21:39:36Z</dcterms:modified>
</cp:coreProperties>
</file>